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491" r:id="rId3"/>
    <p:sldId id="510" r:id="rId4"/>
    <p:sldId id="511" r:id="rId5"/>
    <p:sldId id="513" r:id="rId6"/>
    <p:sldId id="514" r:id="rId7"/>
    <p:sldId id="515" r:id="rId8"/>
    <p:sldId id="516" r:id="rId9"/>
    <p:sldId id="492" r:id="rId10"/>
    <p:sldId id="299" r:id="rId11"/>
    <p:sldId id="488" r:id="rId12"/>
    <p:sldId id="509" r:id="rId13"/>
    <p:sldId id="512" r:id="rId1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8F91"/>
    <a:srgbClr val="FFD68E"/>
    <a:srgbClr val="50A8AA"/>
    <a:srgbClr val="7131A1"/>
    <a:srgbClr val="D6A300"/>
    <a:srgbClr val="954ECA"/>
    <a:srgbClr val="FFFFFF"/>
    <a:srgbClr val="0896B0"/>
    <a:srgbClr val="C0E0E1"/>
    <a:srgbClr val="C3C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86732" autoAdjust="0"/>
  </p:normalViewPr>
  <p:slideViewPr>
    <p:cSldViewPr snapToGrid="0">
      <p:cViewPr varScale="1">
        <p:scale>
          <a:sx n="60" d="100"/>
          <a:sy n="60" d="100"/>
        </p:scale>
        <p:origin x="13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177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-1" y="0"/>
            <a:ext cx="5736921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7503089" y="0"/>
            <a:ext cx="163932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John Wesley Taylor V (taylorjw@gc.adventist.org)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BB23A-5CA0-4E1C-8762-9E0E56FB6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604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A8FC0-67A0-4E6D-8EEF-251A8DF0E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5876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</p:spTree>
    <p:extLst>
      <p:ext uri="{BB962C8B-B14F-4D97-AF65-F5344CB8AC3E}">
        <p14:creationId xmlns:p14="http://schemas.microsoft.com/office/powerpoint/2010/main" val="2060094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Baptisms of students during the school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</p:spTree>
    <p:extLst>
      <p:ext uri="{BB962C8B-B14F-4D97-AF65-F5344CB8AC3E}">
        <p14:creationId xmlns:p14="http://schemas.microsoft.com/office/powerpoint/2010/main" val="1443643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en-US" sz="1300" dirty="0"/>
              <a:t>shâlôm = peace, well-being, happiness, prosperity, safety, security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John Wesley Taylor V (taylorjw@gc.adventist.org)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293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3A8FC0-67A0-4E6D-8EEF-251A8DF0E3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John Wesley Taylor V (taylorjw@gc.adventist.org)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Joining and Remaining: A Look at the Data on the Role of Adventist Education</a:t>
            </a:r>
          </a:p>
        </p:txBody>
      </p:sp>
    </p:spTree>
    <p:extLst>
      <p:ext uri="{BB962C8B-B14F-4D97-AF65-F5344CB8AC3E}">
        <p14:creationId xmlns:p14="http://schemas.microsoft.com/office/powerpoint/2010/main" val="3479130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2006-2009 longitudinal study; over 800 schools in United States, Canada, Bermuda; 52,000 students in grades 3-9 and 11; parents of the participating students; teachers and principals at the participating schools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6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Elissa Kido, </a:t>
            </a:r>
            <a:r>
              <a:rPr lang="en-US" dirty="0" err="1"/>
              <a:t>EdD</a:t>
            </a:r>
            <a:br>
              <a:rPr lang="en-US" dirty="0"/>
            </a:br>
            <a:r>
              <a:rPr lang="en-US" dirty="0"/>
              <a:t>LEAD Conference 2016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20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Elissa Kido, </a:t>
            </a:r>
            <a:r>
              <a:rPr lang="en-US" dirty="0" err="1"/>
              <a:t>EdD</a:t>
            </a:r>
            <a:br>
              <a:rPr lang="en-US" dirty="0"/>
            </a:br>
            <a:r>
              <a:rPr lang="en-US" dirty="0"/>
              <a:t>LEAD Conference 2016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Elissa Kido, </a:t>
            </a:r>
            <a:r>
              <a:rPr lang="en-US" dirty="0" err="1"/>
              <a:t>EdD</a:t>
            </a:r>
            <a:br>
              <a:rPr lang="en-US" dirty="0"/>
            </a:br>
            <a:r>
              <a:rPr lang="en-US" dirty="0"/>
              <a:t>LEAD Conference 2016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Elissa Kido, </a:t>
            </a:r>
            <a:r>
              <a:rPr lang="en-US" dirty="0" err="1"/>
              <a:t>EdD</a:t>
            </a:r>
            <a:br>
              <a:rPr lang="en-US" dirty="0"/>
            </a:br>
            <a:r>
              <a:rPr lang="en-US" dirty="0"/>
              <a:t>LEAD Conference 2016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090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Elissa Kido, </a:t>
            </a:r>
            <a:r>
              <a:rPr lang="en-US" dirty="0" err="1"/>
              <a:t>EdD</a:t>
            </a:r>
            <a:br>
              <a:rPr lang="en-US" dirty="0"/>
            </a:br>
            <a:r>
              <a:rPr lang="en-US" dirty="0"/>
              <a:t>LEAD Conference 2016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20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“There should be schools established wherever there is a church or company of believers. Teachers should be employed to educate children of Sabbath-keepers.” </a:t>
            </a:r>
            <a:r>
              <a:rPr lang="en-US" sz="1200" dirty="0">
                <a:ea typeface="MS PGothic" charset="0"/>
                <a:cs typeface="MS PGothic" charset="0"/>
              </a:rPr>
              <a:t>Ellen G. White. 1898. </a:t>
            </a:r>
            <a:r>
              <a:rPr lang="en-US" sz="1200" i="1" dirty="0">
                <a:ea typeface="MS PGothic" charset="0"/>
                <a:cs typeface="MS PGothic" charset="0"/>
              </a:rPr>
              <a:t>Special Testimony to Battle Creek Church</a:t>
            </a:r>
            <a:r>
              <a:rPr lang="en-US" sz="1200" dirty="0">
                <a:ea typeface="MS PGothic" charset="0"/>
                <a:cs typeface="MS PGothic" charset="0"/>
              </a:rPr>
              <a:t>, p. 40.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A8FC0-67A0-4E6D-8EEF-251A8DF0E339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John Wesley Taylor V (taylorjw@gc.adventist.org)</a:t>
            </a: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Joining and Remaining: A Look at the Data on the Role of Adventist Education</a:t>
            </a:r>
          </a:p>
        </p:txBody>
      </p:sp>
    </p:spTree>
    <p:extLst>
      <p:ext uri="{BB962C8B-B14F-4D97-AF65-F5344CB8AC3E}">
        <p14:creationId xmlns:p14="http://schemas.microsoft.com/office/powerpoint/2010/main" val="2198497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bIns="0" anchor="b">
            <a:noAutofit/>
          </a:bodyPr>
          <a:lstStyle>
            <a:lvl1pPr>
              <a:lnSpc>
                <a:spcPct val="90000"/>
              </a:lnSpc>
              <a:defRPr sz="72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 tIns="9144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54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Thursday, January 24,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4504" y="75399"/>
            <a:ext cx="9144000" cy="3657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Thursday, January 24,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jae.adventist.org/en/2017.3.8" TargetMode="External"/><Relationship Id="rId2" Type="http://schemas.openxmlformats.org/officeDocument/2006/relationships/hyperlink" Target="https://jae.adventist.org/en/2017.3.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ucation.adventist.org/wp-content/uploads/2017/10/JAE-Philosophy-of-Adventist-Education-JAE-33-English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/>
          <a:lstStyle/>
          <a:p>
            <a:r>
              <a:rPr lang="en-US" sz="9600" dirty="0"/>
              <a:t>Educating </a:t>
            </a:r>
            <a:br>
              <a:rPr lang="en-US" sz="9600" dirty="0"/>
            </a:br>
            <a:r>
              <a:rPr lang="en-US" sz="9600" dirty="0"/>
              <a:t>for Eternity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ECB1C7-4027-4A30-987E-AEF7B7F574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00" y="4680284"/>
            <a:ext cx="4483400" cy="155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39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Baptisms in Adventist Education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255315"/>
              </p:ext>
            </p:extLst>
          </p:nvPr>
        </p:nvGraphicFramePr>
        <p:xfrm>
          <a:off x="1444697" y="1678487"/>
          <a:ext cx="3586726" cy="4693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93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072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Year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Baptized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2008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33,138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2009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40,415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49,176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2011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50,752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2012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49,774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48,604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47,435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2015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43,475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2016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49,308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2017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/>
                        <a:t>46,310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419150" y="1741918"/>
            <a:ext cx="337451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458,387</a:t>
            </a:r>
          </a:p>
          <a:p>
            <a:pPr algn="ctr"/>
            <a:r>
              <a:rPr lang="en-US" sz="6600" b="1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baptisms</a:t>
            </a:r>
            <a:endParaRPr lang="en-US" sz="6600" b="1" cap="none" spc="0" dirty="0">
              <a:ln w="1270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44579" y="4109416"/>
            <a:ext cx="352365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A conference</a:t>
            </a:r>
            <a:br>
              <a:rPr lang="en-US" sz="4800" b="1" cap="none" spc="0" dirty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4800" b="1" cap="none" spc="0" dirty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established</a:t>
            </a:r>
            <a:br>
              <a:rPr lang="en-US" sz="4800" b="1" cap="none" spc="0" dirty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4800" b="1" cap="none" spc="0" dirty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each year</a:t>
            </a:r>
          </a:p>
        </p:txBody>
      </p:sp>
    </p:spTree>
    <p:extLst>
      <p:ext uri="{BB962C8B-B14F-4D97-AF65-F5344CB8AC3E}">
        <p14:creationId xmlns:p14="http://schemas.microsoft.com/office/powerpoint/2010/main" val="376275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047"/>
            <a:ext cx="8193505" cy="1680412"/>
          </a:xfrm>
        </p:spPr>
        <p:txBody>
          <a:bodyPr>
            <a:normAutofit/>
          </a:bodyPr>
          <a:lstStyle/>
          <a:p>
            <a:r>
              <a:rPr lang="en-US" sz="8800" b="1" dirty="0">
                <a:solidFill>
                  <a:schemeClr val="accent6"/>
                </a:solidFill>
                <a:latin typeface="+mn-lt"/>
              </a:rPr>
              <a:t>81%</a:t>
            </a:r>
            <a:r>
              <a:rPr lang="en-US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of all students said…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49316" y="2105524"/>
            <a:ext cx="5101389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/>
              <a:t>“Attending an Adventist school is the </a:t>
            </a:r>
            <a:r>
              <a:rPr lang="en-US" sz="4000" b="1" dirty="0">
                <a:solidFill>
                  <a:schemeClr val="accent5"/>
                </a:solidFill>
              </a:rPr>
              <a:t>most important</a:t>
            </a:r>
            <a:r>
              <a:rPr lang="en-US" sz="4000" dirty="0"/>
              <a:t> thing that has helped me </a:t>
            </a:r>
            <a:br>
              <a:rPr lang="en-US" sz="4000" dirty="0"/>
            </a:br>
            <a:r>
              <a:rPr lang="en-US" sz="4000" b="1" dirty="0">
                <a:solidFill>
                  <a:schemeClr val="accent5"/>
                </a:solidFill>
              </a:rPr>
              <a:t>develop my</a:t>
            </a:r>
            <a:br>
              <a:rPr lang="en-US" sz="4000" b="1" dirty="0">
                <a:solidFill>
                  <a:schemeClr val="accent5"/>
                </a:solidFill>
              </a:rPr>
            </a:br>
            <a:r>
              <a:rPr lang="en-US" sz="4000" b="1" dirty="0">
                <a:solidFill>
                  <a:schemeClr val="accent5"/>
                </a:solidFill>
              </a:rPr>
              <a:t>religious faith</a:t>
            </a:r>
            <a:r>
              <a:rPr lang="en-US" sz="4000" dirty="0"/>
              <a:t>.”</a:t>
            </a:r>
          </a:p>
          <a:p>
            <a:pPr algn="r">
              <a:spcBef>
                <a:spcPts val="1800"/>
              </a:spcBef>
            </a:pPr>
            <a:r>
              <a:rPr lang="en-US" sz="2800" dirty="0"/>
              <a:t>–Valuegenesis3 Study (2010)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66" y="1564104"/>
            <a:ext cx="3320250" cy="517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87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7" b="23629"/>
          <a:stretch/>
        </p:blipFill>
        <p:spPr>
          <a:xfrm>
            <a:off x="0" y="1086310"/>
            <a:ext cx="5791200" cy="577234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366963" y="714375"/>
            <a:ext cx="4295775" cy="5673725"/>
          </a:xfrm>
        </p:spPr>
        <p:txBody>
          <a:bodyPr>
            <a:noAutofit/>
          </a:bodyPr>
          <a:lstStyle/>
          <a:p>
            <a:pPr marL="0" indent="0" algn="r">
              <a:lnSpc>
                <a:spcPct val="85000"/>
              </a:lnSpc>
              <a:spcBef>
                <a:spcPts val="2400"/>
              </a:spcBef>
              <a:buNone/>
            </a:pPr>
            <a:r>
              <a:rPr lang="en-US" sz="5400" b="1" dirty="0">
                <a:solidFill>
                  <a:schemeClr val="accent5"/>
                </a:solidFill>
              </a:rPr>
              <a:t>All</a:t>
            </a:r>
            <a:r>
              <a:rPr lang="en-US" sz="4400" dirty="0"/>
              <a:t> your children shall be taught </a:t>
            </a:r>
            <a:r>
              <a:rPr lang="en-US" sz="5400" b="1" dirty="0">
                <a:solidFill>
                  <a:schemeClr val="accent2"/>
                </a:solidFill>
              </a:rPr>
              <a:t>by God</a:t>
            </a:r>
            <a:r>
              <a:rPr lang="es-MX" sz="4400" dirty="0"/>
              <a:t>.</a:t>
            </a:r>
          </a:p>
          <a:p>
            <a:pPr marL="0" indent="0" algn="r">
              <a:lnSpc>
                <a:spcPct val="85000"/>
              </a:lnSpc>
              <a:spcBef>
                <a:spcPts val="2400"/>
              </a:spcBef>
              <a:buNone/>
            </a:pPr>
            <a:r>
              <a:rPr lang="en-US" sz="4400" dirty="0"/>
              <a:t>And great </a:t>
            </a:r>
            <a:br>
              <a:rPr lang="en-US" sz="4400" dirty="0"/>
            </a:br>
            <a:r>
              <a:rPr lang="en-US" sz="4400" dirty="0"/>
              <a:t>shall be the</a:t>
            </a:r>
            <a:br>
              <a:rPr lang="en-US" sz="4400" dirty="0"/>
            </a:br>
            <a:r>
              <a:rPr lang="en-US" sz="6000" b="1" dirty="0">
                <a:solidFill>
                  <a:schemeClr val="accent2"/>
                </a:solidFill>
              </a:rPr>
              <a:t>peace</a:t>
            </a:r>
            <a:r>
              <a:rPr lang="en-US" sz="4400" dirty="0">
                <a:solidFill>
                  <a:schemeClr val="accent2"/>
                </a:solidFill>
              </a:rPr>
              <a:t> </a:t>
            </a:r>
            <a:br>
              <a:rPr lang="en-US" sz="4400" dirty="0"/>
            </a:br>
            <a:r>
              <a:rPr lang="en-US" sz="4400" dirty="0"/>
              <a:t>of your </a:t>
            </a:r>
            <a:br>
              <a:rPr lang="en-US" sz="4400" dirty="0"/>
            </a:br>
            <a:r>
              <a:rPr lang="en-US" sz="4400" dirty="0"/>
              <a:t>children</a:t>
            </a:r>
            <a:r>
              <a:rPr lang="es-MX" sz="4400" dirty="0"/>
              <a:t>. </a:t>
            </a:r>
            <a:r>
              <a:rPr lang="es-MX" sz="2400" dirty="0"/>
              <a:t> </a:t>
            </a:r>
            <a:br>
              <a:rPr lang="es-MX" sz="2400" dirty="0"/>
            </a:br>
            <a:r>
              <a:rPr lang="en-US" sz="2400" dirty="0"/>
              <a:t>Isaiah</a:t>
            </a:r>
            <a:r>
              <a:rPr lang="es-MX" sz="2400" dirty="0"/>
              <a:t> 54:13</a:t>
            </a:r>
            <a:r>
              <a:rPr lang="es-MX" sz="3600" dirty="0"/>
              <a:t> </a:t>
            </a:r>
            <a:r>
              <a:rPr lang="es-MX" sz="2400" dirty="0"/>
              <a:t> </a:t>
            </a:r>
          </a:p>
          <a:p>
            <a:pPr algn="r">
              <a:lnSpc>
                <a:spcPct val="85000"/>
              </a:lnSpc>
              <a:spcBef>
                <a:spcPts val="1200"/>
              </a:spcBef>
            </a:pP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80862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70EC4-3C17-4E1F-A3A0-FDBB37C4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54EB6-76D7-4DB1-BE03-2CBDA4E8D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spcBef>
                <a:spcPts val="1200"/>
              </a:spcBef>
            </a:pPr>
            <a:r>
              <a:rPr lang="en-US" sz="3200" dirty="0">
                <a:hlinkClick r:id="rId2"/>
              </a:rPr>
              <a:t>Cognitive Genesis: Cognitive and Non-cognitive Factors Contributing to Academic Success in Adventist Education</a:t>
            </a: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dirty="0"/>
              <a:t>(Elissa Kido, </a:t>
            </a:r>
            <a:r>
              <a:rPr lang="en-US" sz="3200" dirty="0" err="1"/>
              <a:t>EdD</a:t>
            </a:r>
            <a:r>
              <a:rPr lang="en-US" sz="3200" dirty="0"/>
              <a:t>)</a:t>
            </a:r>
          </a:p>
          <a:p>
            <a:pPr marL="274320" indent="-274320">
              <a:spcBef>
                <a:spcPts val="1200"/>
              </a:spcBef>
            </a:pPr>
            <a:r>
              <a:rPr lang="en-US" sz="3200" dirty="0">
                <a:hlinkClick r:id="rId3"/>
              </a:rPr>
              <a:t>​Joining and Remaining: A Look at the Data on the Role of Adventist Education</a:t>
            </a: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dirty="0"/>
              <a:t>(John Wesley Taylor, PhD)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hlinkClick r:id="rId4"/>
              </a:rPr>
              <a:t>The Philosophy of Adventist Education</a:t>
            </a: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dirty="0"/>
              <a:t>(George Knight, </a:t>
            </a:r>
            <a:r>
              <a:rPr lang="en-US" sz="3200" dirty="0" err="1"/>
              <a:t>EdD</a:t>
            </a:r>
            <a:r>
              <a:rPr lang="en-US" sz="3200" dirty="0"/>
              <a:t>)</a:t>
            </a:r>
          </a:p>
          <a:p>
            <a:pPr>
              <a:spcBef>
                <a:spcPts val="1200"/>
              </a:spcBef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29900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Adventist Education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28816" y="6249897"/>
            <a:ext cx="209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December 31, 2017</a:t>
            </a:r>
          </a:p>
        </p:txBody>
      </p:sp>
      <p:sp>
        <p:nvSpPr>
          <p:cNvPr id="73" name="Rectangle 5"/>
          <p:cNvSpPr>
            <a:spLocks noChangeArrowheads="1"/>
          </p:cNvSpPr>
          <p:nvPr/>
        </p:nvSpPr>
        <p:spPr bwMode="auto">
          <a:xfrm>
            <a:off x="615949" y="1668629"/>
            <a:ext cx="2335213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6"/>
          <p:cNvSpPr>
            <a:spLocks noChangeArrowheads="1"/>
          </p:cNvSpPr>
          <p:nvPr/>
        </p:nvSpPr>
        <p:spPr bwMode="auto">
          <a:xfrm>
            <a:off x="2951162" y="1668629"/>
            <a:ext cx="1611313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"/>
          <p:cNvSpPr>
            <a:spLocks noChangeArrowheads="1"/>
          </p:cNvSpPr>
          <p:nvPr/>
        </p:nvSpPr>
        <p:spPr bwMode="auto">
          <a:xfrm>
            <a:off x="4562475" y="1668629"/>
            <a:ext cx="1973263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8"/>
          <p:cNvSpPr>
            <a:spLocks noChangeArrowheads="1"/>
          </p:cNvSpPr>
          <p:nvPr/>
        </p:nvSpPr>
        <p:spPr bwMode="auto">
          <a:xfrm>
            <a:off x="6535738" y="1668629"/>
            <a:ext cx="1973263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angle 9"/>
          <p:cNvSpPr>
            <a:spLocks noChangeArrowheads="1"/>
          </p:cNvSpPr>
          <p:nvPr/>
        </p:nvSpPr>
        <p:spPr bwMode="auto">
          <a:xfrm>
            <a:off x="615949" y="2248066"/>
            <a:ext cx="2335213" cy="5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10"/>
          <p:cNvSpPr>
            <a:spLocks noChangeArrowheads="1"/>
          </p:cNvSpPr>
          <p:nvPr/>
        </p:nvSpPr>
        <p:spPr bwMode="auto">
          <a:xfrm>
            <a:off x="2951162" y="2248066"/>
            <a:ext cx="1611313" cy="5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 11"/>
          <p:cNvSpPr>
            <a:spLocks noChangeArrowheads="1"/>
          </p:cNvSpPr>
          <p:nvPr/>
        </p:nvSpPr>
        <p:spPr bwMode="auto">
          <a:xfrm>
            <a:off x="4562475" y="2248066"/>
            <a:ext cx="1973263" cy="5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angle 12"/>
          <p:cNvSpPr>
            <a:spLocks noChangeArrowheads="1"/>
          </p:cNvSpPr>
          <p:nvPr/>
        </p:nvSpPr>
        <p:spPr bwMode="auto">
          <a:xfrm>
            <a:off x="6535738" y="2248066"/>
            <a:ext cx="1973263" cy="5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13"/>
          <p:cNvSpPr>
            <a:spLocks noChangeArrowheads="1"/>
          </p:cNvSpPr>
          <p:nvPr/>
        </p:nvSpPr>
        <p:spPr bwMode="auto">
          <a:xfrm>
            <a:off x="615949" y="2825916"/>
            <a:ext cx="2335213" cy="579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Rectangle 14"/>
          <p:cNvSpPr>
            <a:spLocks noChangeArrowheads="1"/>
          </p:cNvSpPr>
          <p:nvPr/>
        </p:nvSpPr>
        <p:spPr bwMode="auto">
          <a:xfrm>
            <a:off x="2951162" y="2825916"/>
            <a:ext cx="1611313" cy="579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Rectangle 15"/>
          <p:cNvSpPr>
            <a:spLocks noChangeArrowheads="1"/>
          </p:cNvSpPr>
          <p:nvPr/>
        </p:nvSpPr>
        <p:spPr bwMode="auto">
          <a:xfrm>
            <a:off x="4562475" y="2825916"/>
            <a:ext cx="1973263" cy="579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Rectangle 16"/>
          <p:cNvSpPr>
            <a:spLocks noChangeArrowheads="1"/>
          </p:cNvSpPr>
          <p:nvPr/>
        </p:nvSpPr>
        <p:spPr bwMode="auto">
          <a:xfrm>
            <a:off x="6535738" y="2825916"/>
            <a:ext cx="1973263" cy="579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Rectangle 17"/>
          <p:cNvSpPr>
            <a:spLocks noChangeArrowheads="1"/>
          </p:cNvSpPr>
          <p:nvPr/>
        </p:nvSpPr>
        <p:spPr bwMode="auto">
          <a:xfrm>
            <a:off x="615949" y="3405354"/>
            <a:ext cx="2335213" cy="1065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ectangle 18"/>
          <p:cNvSpPr>
            <a:spLocks noChangeArrowheads="1"/>
          </p:cNvSpPr>
          <p:nvPr/>
        </p:nvSpPr>
        <p:spPr bwMode="auto">
          <a:xfrm>
            <a:off x="2951162" y="3405354"/>
            <a:ext cx="1611313" cy="1065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19"/>
          <p:cNvSpPr>
            <a:spLocks noChangeArrowheads="1"/>
          </p:cNvSpPr>
          <p:nvPr/>
        </p:nvSpPr>
        <p:spPr bwMode="auto">
          <a:xfrm>
            <a:off x="4562475" y="3405354"/>
            <a:ext cx="1973263" cy="1065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Rectangle 20"/>
          <p:cNvSpPr>
            <a:spLocks noChangeArrowheads="1"/>
          </p:cNvSpPr>
          <p:nvPr/>
        </p:nvSpPr>
        <p:spPr bwMode="auto">
          <a:xfrm>
            <a:off x="6535738" y="3405354"/>
            <a:ext cx="1973263" cy="1065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21"/>
          <p:cNvSpPr>
            <a:spLocks noChangeArrowheads="1"/>
          </p:cNvSpPr>
          <p:nvPr/>
        </p:nvSpPr>
        <p:spPr bwMode="auto">
          <a:xfrm>
            <a:off x="615949" y="4470567"/>
            <a:ext cx="2335213" cy="1065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22"/>
          <p:cNvSpPr>
            <a:spLocks noChangeArrowheads="1"/>
          </p:cNvSpPr>
          <p:nvPr/>
        </p:nvSpPr>
        <p:spPr bwMode="auto">
          <a:xfrm>
            <a:off x="2951162" y="4470567"/>
            <a:ext cx="1611313" cy="1065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23"/>
          <p:cNvSpPr>
            <a:spLocks noChangeArrowheads="1"/>
          </p:cNvSpPr>
          <p:nvPr/>
        </p:nvSpPr>
        <p:spPr bwMode="auto">
          <a:xfrm>
            <a:off x="4562475" y="4470567"/>
            <a:ext cx="1973263" cy="1065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24"/>
          <p:cNvSpPr>
            <a:spLocks noChangeArrowheads="1"/>
          </p:cNvSpPr>
          <p:nvPr/>
        </p:nvSpPr>
        <p:spPr bwMode="auto">
          <a:xfrm>
            <a:off x="6535738" y="4470567"/>
            <a:ext cx="1973263" cy="1065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25"/>
          <p:cNvSpPr>
            <a:spLocks noChangeArrowheads="1"/>
          </p:cNvSpPr>
          <p:nvPr/>
        </p:nvSpPr>
        <p:spPr bwMode="auto">
          <a:xfrm>
            <a:off x="615949" y="5535780"/>
            <a:ext cx="2335213" cy="5794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ctangle 26"/>
          <p:cNvSpPr>
            <a:spLocks noChangeArrowheads="1"/>
          </p:cNvSpPr>
          <p:nvPr/>
        </p:nvSpPr>
        <p:spPr bwMode="auto">
          <a:xfrm>
            <a:off x="2951162" y="5535780"/>
            <a:ext cx="1611313" cy="5794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ectangle 27"/>
          <p:cNvSpPr>
            <a:spLocks noChangeArrowheads="1"/>
          </p:cNvSpPr>
          <p:nvPr/>
        </p:nvSpPr>
        <p:spPr bwMode="auto">
          <a:xfrm>
            <a:off x="4562475" y="5535780"/>
            <a:ext cx="1973263" cy="5794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Rectangle 28"/>
          <p:cNvSpPr>
            <a:spLocks noChangeArrowheads="1"/>
          </p:cNvSpPr>
          <p:nvPr/>
        </p:nvSpPr>
        <p:spPr bwMode="auto">
          <a:xfrm>
            <a:off x="6535738" y="5535780"/>
            <a:ext cx="1973263" cy="5794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Rectangle 41"/>
          <p:cNvSpPr>
            <a:spLocks noChangeArrowheads="1"/>
          </p:cNvSpPr>
          <p:nvPr/>
        </p:nvSpPr>
        <p:spPr bwMode="auto">
          <a:xfrm>
            <a:off x="708024" y="1708316"/>
            <a:ext cx="1090613" cy="6064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Level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9" name="Rectangle 42"/>
          <p:cNvSpPr>
            <a:spLocks noChangeArrowheads="1"/>
          </p:cNvSpPr>
          <p:nvPr/>
        </p:nvSpPr>
        <p:spPr bwMode="auto">
          <a:xfrm>
            <a:off x="3015197" y="1708316"/>
            <a:ext cx="1292020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Schools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0" name="Rectangle 43"/>
          <p:cNvSpPr>
            <a:spLocks noChangeArrowheads="1"/>
          </p:cNvSpPr>
          <p:nvPr/>
        </p:nvSpPr>
        <p:spPr bwMode="auto">
          <a:xfrm>
            <a:off x="4900976" y="1708316"/>
            <a:ext cx="1479187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Teachers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1" name="Rectangle 44"/>
          <p:cNvSpPr>
            <a:spLocks noChangeArrowheads="1"/>
          </p:cNvSpPr>
          <p:nvPr/>
        </p:nvSpPr>
        <p:spPr bwMode="auto">
          <a:xfrm>
            <a:off x="6840845" y="1708316"/>
            <a:ext cx="1504643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Students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" name="Rectangle 45"/>
          <p:cNvSpPr>
            <a:spLocks noChangeArrowheads="1"/>
          </p:cNvSpPr>
          <p:nvPr/>
        </p:nvSpPr>
        <p:spPr bwMode="auto">
          <a:xfrm>
            <a:off x="708024" y="2289341"/>
            <a:ext cx="2108201" cy="6048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Elementary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" name="Rectangle 46"/>
          <p:cNvSpPr>
            <a:spLocks noChangeArrowheads="1"/>
          </p:cNvSpPr>
          <p:nvPr/>
        </p:nvSpPr>
        <p:spPr bwMode="auto">
          <a:xfrm>
            <a:off x="3422980" y="2289341"/>
            <a:ext cx="93615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5,943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4" name="Rectangle 47"/>
          <p:cNvSpPr>
            <a:spLocks noChangeArrowheads="1"/>
          </p:cNvSpPr>
          <p:nvPr/>
        </p:nvSpPr>
        <p:spPr bwMode="auto">
          <a:xfrm>
            <a:off x="5311775" y="2289341"/>
            <a:ext cx="114454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55,331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5" name="Rectangle 48"/>
          <p:cNvSpPr>
            <a:spLocks noChangeArrowheads="1"/>
          </p:cNvSpPr>
          <p:nvPr/>
        </p:nvSpPr>
        <p:spPr bwMode="auto">
          <a:xfrm>
            <a:off x="6770688" y="2289341"/>
            <a:ext cx="1663917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1,183,337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708024" y="2865604"/>
            <a:ext cx="1936751" cy="6064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Secondary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7" name="Rectangle 50"/>
          <p:cNvSpPr>
            <a:spLocks noChangeArrowheads="1"/>
          </p:cNvSpPr>
          <p:nvPr/>
        </p:nvSpPr>
        <p:spPr bwMode="auto">
          <a:xfrm>
            <a:off x="3422980" y="2865604"/>
            <a:ext cx="93615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2,429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8" name="Rectangle 51"/>
          <p:cNvSpPr>
            <a:spLocks noChangeArrowheads="1"/>
          </p:cNvSpPr>
          <p:nvPr/>
        </p:nvSpPr>
        <p:spPr bwMode="auto">
          <a:xfrm>
            <a:off x="5311775" y="2865604"/>
            <a:ext cx="114454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36,592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9" name="Rectangle 52"/>
          <p:cNvSpPr>
            <a:spLocks noChangeArrowheads="1"/>
          </p:cNvSpPr>
          <p:nvPr/>
        </p:nvSpPr>
        <p:spPr bwMode="auto">
          <a:xfrm>
            <a:off x="7078664" y="2865604"/>
            <a:ext cx="135293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595,848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0" name="Rectangle 53"/>
          <p:cNvSpPr>
            <a:spLocks noChangeArrowheads="1"/>
          </p:cNvSpPr>
          <p:nvPr/>
        </p:nvSpPr>
        <p:spPr bwMode="auto">
          <a:xfrm>
            <a:off x="708024" y="3446629"/>
            <a:ext cx="1647826" cy="6048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Training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1" name="Rectangle 54"/>
          <p:cNvSpPr>
            <a:spLocks noChangeArrowheads="1"/>
          </p:cNvSpPr>
          <p:nvPr/>
        </p:nvSpPr>
        <p:spPr bwMode="auto">
          <a:xfrm>
            <a:off x="708024" y="3933992"/>
            <a:ext cx="1465263" cy="6048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Schools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" name="Rectangle 55"/>
          <p:cNvSpPr>
            <a:spLocks noChangeArrowheads="1"/>
          </p:cNvSpPr>
          <p:nvPr/>
        </p:nvSpPr>
        <p:spPr bwMode="auto">
          <a:xfrm>
            <a:off x="3937330" y="3446629"/>
            <a:ext cx="416781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3" name="Rectangle 56"/>
          <p:cNvSpPr>
            <a:spLocks noChangeArrowheads="1"/>
          </p:cNvSpPr>
          <p:nvPr/>
        </p:nvSpPr>
        <p:spPr bwMode="auto">
          <a:xfrm>
            <a:off x="5826126" y="3446629"/>
            <a:ext cx="625171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841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4" name="Rectangle 57"/>
          <p:cNvSpPr>
            <a:spLocks noChangeArrowheads="1"/>
          </p:cNvSpPr>
          <p:nvPr/>
        </p:nvSpPr>
        <p:spPr bwMode="auto">
          <a:xfrm>
            <a:off x="7491414" y="3446629"/>
            <a:ext cx="93615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7,252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5" name="Rectangle 58"/>
          <p:cNvSpPr>
            <a:spLocks noChangeArrowheads="1"/>
          </p:cNvSpPr>
          <p:nvPr/>
        </p:nvSpPr>
        <p:spPr bwMode="auto">
          <a:xfrm>
            <a:off x="708024" y="4510254"/>
            <a:ext cx="2049463" cy="6064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Colleges &amp;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6" name="Rectangle 59"/>
          <p:cNvSpPr>
            <a:spLocks noChangeArrowheads="1"/>
          </p:cNvSpPr>
          <p:nvPr/>
        </p:nvSpPr>
        <p:spPr bwMode="auto">
          <a:xfrm>
            <a:off x="708024" y="4999205"/>
            <a:ext cx="2154238" cy="6048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Universities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7" name="Rectangle 60"/>
          <p:cNvSpPr>
            <a:spLocks noChangeArrowheads="1"/>
          </p:cNvSpPr>
          <p:nvPr/>
        </p:nvSpPr>
        <p:spPr bwMode="auto">
          <a:xfrm>
            <a:off x="3730955" y="4510254"/>
            <a:ext cx="625171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115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8" name="Rectangle 61"/>
          <p:cNvSpPr>
            <a:spLocks noChangeArrowheads="1"/>
          </p:cNvSpPr>
          <p:nvPr/>
        </p:nvSpPr>
        <p:spPr bwMode="auto">
          <a:xfrm>
            <a:off x="5311775" y="4510254"/>
            <a:ext cx="114454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14,212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9" name="Rectangle 62"/>
          <p:cNvSpPr>
            <a:spLocks noChangeArrowheads="1"/>
          </p:cNvSpPr>
          <p:nvPr/>
        </p:nvSpPr>
        <p:spPr bwMode="auto">
          <a:xfrm>
            <a:off x="7078664" y="4510254"/>
            <a:ext cx="135293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148,373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0" name="Rectangle 63"/>
          <p:cNvSpPr>
            <a:spLocks noChangeArrowheads="1"/>
          </p:cNvSpPr>
          <p:nvPr/>
        </p:nvSpPr>
        <p:spPr bwMode="auto">
          <a:xfrm>
            <a:off x="708024" y="5575467"/>
            <a:ext cx="1209675" cy="6064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Totals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1" name="Rectangle 64"/>
          <p:cNvSpPr>
            <a:spLocks noChangeArrowheads="1"/>
          </p:cNvSpPr>
          <p:nvPr/>
        </p:nvSpPr>
        <p:spPr bwMode="auto">
          <a:xfrm>
            <a:off x="3422980" y="5575467"/>
            <a:ext cx="93615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8,539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2" name="Rectangle 65"/>
          <p:cNvSpPr>
            <a:spLocks noChangeArrowheads="1"/>
          </p:cNvSpPr>
          <p:nvPr/>
        </p:nvSpPr>
        <p:spPr bwMode="auto">
          <a:xfrm>
            <a:off x="5105400" y="5575467"/>
            <a:ext cx="1352934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106,976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3" name="Rectangle 66"/>
          <p:cNvSpPr>
            <a:spLocks noChangeArrowheads="1"/>
          </p:cNvSpPr>
          <p:nvPr/>
        </p:nvSpPr>
        <p:spPr bwMode="auto">
          <a:xfrm>
            <a:off x="6770688" y="5575467"/>
            <a:ext cx="1663917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1,934,810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043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3B772-6503-45AE-A7C9-2B888CAD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Hallmark of Excellence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8C6205-F84A-4136-A48E-9B8A00AF1623}"/>
              </a:ext>
            </a:extLst>
          </p:cNvPr>
          <p:cNvSpPr txBox="1"/>
          <p:nvPr/>
        </p:nvSpPr>
        <p:spPr>
          <a:xfrm>
            <a:off x="6412832" y="5883442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Elissa Kido, </a:t>
            </a:r>
            <a:r>
              <a:rPr lang="en-US" dirty="0" err="1"/>
              <a:t>EdD</a:t>
            </a:r>
            <a:br>
              <a:rPr lang="en-US" dirty="0"/>
            </a:br>
            <a:r>
              <a:rPr lang="en-US" dirty="0"/>
              <a:t>LEAD Conference 2016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96B7E5AF-7E42-4E37-AA0A-7FE37425DB6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79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952" y="2300001"/>
            <a:ext cx="6830095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795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581DD5-1E34-482D-BC87-340DE7E9F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554" y="706201"/>
            <a:ext cx="7058892" cy="602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3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09426D-9947-4FEE-AF3F-1FC48CE71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759" y="1541780"/>
            <a:ext cx="7404481" cy="4159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327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D5009D-CEEE-4F5C-832D-D4E77BEAB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69" y="1545336"/>
            <a:ext cx="7995061" cy="4165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8881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1EE1D6-E0BA-4763-9CD6-AC62508683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45" b="1225"/>
          <a:stretch/>
        </p:blipFill>
        <p:spPr>
          <a:xfrm>
            <a:off x="777269" y="806115"/>
            <a:ext cx="7589462" cy="5666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4160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A68C130-C409-42C4-AB34-C771359FD6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42"/>
          <a:stretch/>
        </p:blipFill>
        <p:spPr>
          <a:xfrm>
            <a:off x="183851" y="665563"/>
            <a:ext cx="8776298" cy="591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361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Adventist Education Is Mission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3773969"/>
            <a:ext cx="8420793" cy="292608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z="5000" b="1" dirty="0">
                <a:solidFill>
                  <a:schemeClr val="accent1"/>
                </a:solidFill>
              </a:rPr>
              <a:t>“The work </a:t>
            </a:r>
            <a:br>
              <a:rPr lang="en-US" sz="5000" b="1" dirty="0">
                <a:solidFill>
                  <a:schemeClr val="accent1"/>
                </a:solidFill>
              </a:rPr>
            </a:br>
            <a:r>
              <a:rPr lang="en-US" sz="5000" b="1" dirty="0">
                <a:solidFill>
                  <a:schemeClr val="accent1"/>
                </a:solidFill>
              </a:rPr>
              <a:t>of </a:t>
            </a:r>
            <a:r>
              <a:rPr lang="en-US" sz="5000" b="1" dirty="0">
                <a:solidFill>
                  <a:schemeClr val="accent6"/>
                </a:solidFill>
              </a:rPr>
              <a:t>education</a:t>
            </a:r>
            <a:r>
              <a:rPr lang="en-US" sz="5000" b="1" dirty="0">
                <a:solidFill>
                  <a:schemeClr val="accent1"/>
                </a:solidFill>
              </a:rPr>
              <a:t> </a:t>
            </a:r>
            <a:br>
              <a:rPr lang="en-US" sz="5000" b="1" dirty="0">
                <a:solidFill>
                  <a:schemeClr val="accent1"/>
                </a:solidFill>
              </a:rPr>
            </a:br>
            <a:r>
              <a:rPr lang="en-US" sz="5000" b="1" dirty="0">
                <a:solidFill>
                  <a:schemeClr val="accent1"/>
                </a:solidFill>
              </a:rPr>
              <a:t>and the work of </a:t>
            </a:r>
            <a:r>
              <a:rPr lang="en-US" sz="5000" b="1" dirty="0">
                <a:solidFill>
                  <a:schemeClr val="accent6"/>
                </a:solidFill>
              </a:rPr>
              <a:t>redemption</a:t>
            </a:r>
            <a:r>
              <a:rPr lang="en-US" sz="5000" b="1" dirty="0">
                <a:solidFill>
                  <a:schemeClr val="accent1"/>
                </a:solidFill>
              </a:rPr>
              <a:t> are one.”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  <a:r>
              <a:rPr lang="en-US" sz="3200" i="1" dirty="0">
                <a:solidFill>
                  <a:schemeClr val="accent1"/>
                </a:solidFill>
              </a:rPr>
              <a:t>Education</a:t>
            </a:r>
            <a:r>
              <a:rPr lang="en-US" sz="3200" dirty="0">
                <a:solidFill>
                  <a:schemeClr val="accent1"/>
                </a:solidFill>
              </a:rPr>
              <a:t>, p. 30 </a:t>
            </a:r>
          </a:p>
          <a:p>
            <a:pPr marL="349250" indent="-349250">
              <a:buFont typeface="Wingdings" panose="05000000000000000000" pitchFamily="2" charset="2"/>
              <a:buChar char="§"/>
            </a:pP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3" name="Picture 2" descr="ellen_wh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969" y="1730257"/>
            <a:ext cx="4173416" cy="3121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249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0</TotalTime>
  <Words>570</Words>
  <Application>Microsoft Office PowerPoint</Application>
  <PresentationFormat>On-screen Show (4:3)</PresentationFormat>
  <Paragraphs>110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MS PGothic</vt:lpstr>
      <vt:lpstr>Arial</vt:lpstr>
      <vt:lpstr>Calibri</vt:lpstr>
      <vt:lpstr>Calibri Light</vt:lpstr>
      <vt:lpstr>Wingdings</vt:lpstr>
      <vt:lpstr>Clarity</vt:lpstr>
      <vt:lpstr>Educating  for Eternity</vt:lpstr>
      <vt:lpstr>Adventist Education</vt:lpstr>
      <vt:lpstr>Hallmark of Excellence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Adventist Education Is Mission</vt:lpstr>
      <vt:lpstr>Baptisms in Adventist Education</vt:lpstr>
      <vt:lpstr>81% of all students said…</vt:lpstr>
      <vt:lpstr>PowerPoint Presentation</vt:lpstr>
      <vt:lpstr>Additional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2019-01-25T01:45:08Z</dcterms:created>
  <dcterms:modified xsi:type="dcterms:W3CDTF">2019-01-25T02:45:46Z</dcterms:modified>
</cp:coreProperties>
</file>